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8" r:id="rId1"/>
  </p:sldMasterIdLst>
  <p:sldIdLst>
    <p:sldId id="256" r:id="rId2"/>
  </p:sldIdLst>
  <p:sldSz cx="25199975" cy="32399288"/>
  <p:notesSz cx="6858000" cy="9144000"/>
  <p:embeddedFontLst>
    <p:embeddedFont>
      <p:font typeface="Arial Narrow" panose="020B060602020203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2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234" autoAdjust="0"/>
  </p:normalViewPr>
  <p:slideViewPr>
    <p:cSldViewPr snapToGrid="0">
      <p:cViewPr>
        <p:scale>
          <a:sx n="50" d="100"/>
          <a:sy n="50" d="100"/>
        </p:scale>
        <p:origin x="2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9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4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7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2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0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438D-007E-4D91-83A5-A268868BE28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1932D5-CAD1-40DB-B3BA-5D3C437495D9}"/>
              </a:ext>
            </a:extLst>
          </p:cNvPr>
          <p:cNvSpPr/>
          <p:nvPr/>
        </p:nvSpPr>
        <p:spPr>
          <a:xfrm>
            <a:off x="211016" y="183840"/>
            <a:ext cx="24785638" cy="3600000"/>
          </a:xfrm>
          <a:custGeom>
            <a:avLst/>
            <a:gdLst>
              <a:gd name="connsiteX0" fmla="*/ 21155664 w 24785638"/>
              <a:gd name="connsiteY0" fmla="*/ 0 h 3600000"/>
              <a:gd name="connsiteX1" fmla="*/ 24185626 w 24785638"/>
              <a:gd name="connsiteY1" fmla="*/ 0 h 3600000"/>
              <a:gd name="connsiteX2" fmla="*/ 24785638 w 24785638"/>
              <a:gd name="connsiteY2" fmla="*/ 600012 h 3600000"/>
              <a:gd name="connsiteX3" fmla="*/ 24785638 w 24785638"/>
              <a:gd name="connsiteY3" fmla="*/ 2999988 h 3600000"/>
              <a:gd name="connsiteX4" fmla="*/ 24185626 w 24785638"/>
              <a:gd name="connsiteY4" fmla="*/ 3600000 h 3600000"/>
              <a:gd name="connsiteX5" fmla="*/ 20255664 w 24785638"/>
              <a:gd name="connsiteY5" fmla="*/ 3600000 h 3600000"/>
              <a:gd name="connsiteX6" fmla="*/ 4671925 w 24785638"/>
              <a:gd name="connsiteY6" fmla="*/ 0 h 3600000"/>
              <a:gd name="connsiteX7" fmla="*/ 20989816 w 24785638"/>
              <a:gd name="connsiteY7" fmla="*/ 0 h 3600000"/>
              <a:gd name="connsiteX8" fmla="*/ 20089816 w 24785638"/>
              <a:gd name="connsiteY8" fmla="*/ 3600000 h 3600000"/>
              <a:gd name="connsiteX9" fmla="*/ 3771926 w 24785638"/>
              <a:gd name="connsiteY9" fmla="*/ 3600000 h 3600000"/>
              <a:gd name="connsiteX10" fmla="*/ 600013 w 24785638"/>
              <a:gd name="connsiteY10" fmla="*/ 0 h 3600000"/>
              <a:gd name="connsiteX11" fmla="*/ 4529975 w 24785638"/>
              <a:gd name="connsiteY11" fmla="*/ 0 h 3600000"/>
              <a:gd name="connsiteX12" fmla="*/ 3629974 w 24785638"/>
              <a:gd name="connsiteY12" fmla="*/ 3600000 h 3600000"/>
              <a:gd name="connsiteX13" fmla="*/ 600013 w 24785638"/>
              <a:gd name="connsiteY13" fmla="*/ 3600000 h 3600000"/>
              <a:gd name="connsiteX14" fmla="*/ 0 w 24785638"/>
              <a:gd name="connsiteY14" fmla="*/ 2999988 h 3600000"/>
              <a:gd name="connsiteX15" fmla="*/ 0 w 24785638"/>
              <a:gd name="connsiteY15" fmla="*/ 600012 h 3600000"/>
              <a:gd name="connsiteX16" fmla="*/ 600013 w 24785638"/>
              <a:gd name="connsiteY16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85638" h="3600000">
                <a:moveTo>
                  <a:pt x="21155664" y="0"/>
                </a:moveTo>
                <a:lnTo>
                  <a:pt x="24185626" y="0"/>
                </a:lnTo>
                <a:cubicBezTo>
                  <a:pt x="24517004" y="0"/>
                  <a:pt x="24785638" y="268635"/>
                  <a:pt x="24785638" y="600012"/>
                </a:cubicBezTo>
                <a:lnTo>
                  <a:pt x="24785638" y="2999988"/>
                </a:lnTo>
                <a:cubicBezTo>
                  <a:pt x="24785638" y="3331365"/>
                  <a:pt x="24517004" y="3600000"/>
                  <a:pt x="24185626" y="3600000"/>
                </a:cubicBezTo>
                <a:lnTo>
                  <a:pt x="20255664" y="3600000"/>
                </a:lnTo>
                <a:close/>
                <a:moveTo>
                  <a:pt x="4671925" y="0"/>
                </a:moveTo>
                <a:lnTo>
                  <a:pt x="20989816" y="0"/>
                </a:lnTo>
                <a:lnTo>
                  <a:pt x="20089816" y="3600000"/>
                </a:lnTo>
                <a:lnTo>
                  <a:pt x="3771926" y="3600000"/>
                </a:lnTo>
                <a:close/>
                <a:moveTo>
                  <a:pt x="600013" y="0"/>
                </a:moveTo>
                <a:lnTo>
                  <a:pt x="4529975" y="0"/>
                </a:lnTo>
                <a:lnTo>
                  <a:pt x="3629974" y="3600000"/>
                </a:lnTo>
                <a:lnTo>
                  <a:pt x="600013" y="3600000"/>
                </a:lnTo>
                <a:cubicBezTo>
                  <a:pt x="268635" y="3600000"/>
                  <a:pt x="0" y="3331365"/>
                  <a:pt x="0" y="2999988"/>
                </a:cubicBezTo>
                <a:lnTo>
                  <a:pt x="0" y="600012"/>
                </a:lnTo>
                <a:cubicBezTo>
                  <a:pt x="0" y="268635"/>
                  <a:pt x="268635" y="0"/>
                  <a:pt x="600013" y="0"/>
                </a:cubicBezTo>
                <a:close/>
              </a:path>
            </a:pathLst>
          </a:custGeom>
          <a:blipFill dpi="0" rotWithShape="1">
            <a:blip r:embed="rId2">
              <a:alphaModFix amt="50000"/>
            </a:blip>
            <a:srcRect/>
            <a:stretch>
              <a:fillRect t="-10000" b="-10000"/>
            </a:stretch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4DA0659-AAA4-42A1-AAA2-4F9C634450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 flipH="1">
            <a:off x="22678236" y="29861611"/>
            <a:ext cx="2911092" cy="2103302"/>
          </a:xfrm>
          <a:prstGeom prst="rect">
            <a:avLst/>
          </a:prstGeom>
          <a:noFill/>
        </p:spPr>
      </p:pic>
      <p:sp>
        <p:nvSpPr>
          <p:cNvPr id="16" name="Rectangle: Rounded Corners 15"/>
          <p:cNvSpPr/>
          <p:nvPr/>
        </p:nvSpPr>
        <p:spPr>
          <a:xfrm>
            <a:off x="211016" y="4023891"/>
            <a:ext cx="24785638" cy="4320000"/>
          </a:xfrm>
          <a:prstGeom prst="round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endParaRPr lang="en-US" sz="4000" baseline="-25000">
              <a:solidFill>
                <a:srgbClr val="FF6600"/>
              </a:solidFill>
              <a:cs typeface="B Titr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791" y="4323136"/>
            <a:ext cx="23354907" cy="37215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Title ……..</a:t>
            </a:r>
            <a:br>
              <a:rPr lang="en-US" sz="2800" dirty="0">
                <a:solidFill>
                  <a:srgbClr val="FF6600"/>
                </a:solidFill>
                <a:latin typeface="+mn-lt"/>
                <a:ea typeface="+mn-ea"/>
                <a:cs typeface="B Titr" panose="00000700000000000000" pitchFamily="2" charset="-78"/>
              </a:rPr>
            </a:br>
            <a:r>
              <a:rPr lang="en-US" sz="2800" dirty="0">
                <a:solidFill>
                  <a:srgbClr val="FF6600"/>
                </a:solidFill>
                <a:latin typeface="+mn-lt"/>
                <a:ea typeface="+mn-ea"/>
                <a:cs typeface="B Titr" panose="00000700000000000000" pitchFamily="2" charset="-78"/>
              </a:rPr>
              <a:t> </a:t>
            </a:r>
            <a:br>
              <a:rPr lang="en-US" sz="2800" dirty="0">
                <a:solidFill>
                  <a:srgbClr val="FF6600"/>
                </a:solidFill>
                <a:latin typeface="+mn-lt"/>
                <a:ea typeface="+mn-ea"/>
                <a:cs typeface="B Titr" panose="00000700000000000000" pitchFamily="2" charset="-78"/>
              </a:rPr>
            </a:br>
            <a: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  <a:t>Author Name </a:t>
            </a:r>
            <a:r>
              <a:rPr lang="en-US" sz="3200" baseline="30000" dirty="0">
                <a:latin typeface="+mn-lt"/>
                <a:ea typeface="+mn-ea"/>
                <a:cs typeface="B Titr" panose="00000700000000000000" pitchFamily="2" charset="-78"/>
              </a:rPr>
              <a:t>a</a:t>
            </a:r>
            <a: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  <a:t>, Author Name  </a:t>
            </a:r>
            <a:r>
              <a:rPr lang="en-US" sz="3200" baseline="30000" dirty="0">
                <a:latin typeface="+mn-lt"/>
                <a:ea typeface="+mn-ea"/>
                <a:cs typeface="B Titr" panose="00000700000000000000" pitchFamily="2" charset="-78"/>
              </a:rPr>
              <a:t>⃰ b</a:t>
            </a:r>
            <a:b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</a:br>
            <a: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  <a:t>Corresponding Author E-mail : …………….</a:t>
            </a:r>
            <a:b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</a:br>
            <a: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  <a:t> </a:t>
            </a:r>
            <a:b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</a:br>
            <a:r>
              <a:rPr lang="en-US" sz="3200" baseline="30000" dirty="0">
                <a:latin typeface="+mn-lt"/>
                <a:ea typeface="+mn-ea"/>
                <a:cs typeface="B Titr" panose="00000700000000000000" pitchFamily="2" charset="-78"/>
              </a:rPr>
              <a:t>a</a:t>
            </a:r>
            <a: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  <a:t> Faculty of food industries……. </a:t>
            </a:r>
            <a:b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</a:br>
            <a:r>
              <a:rPr lang="en-US" sz="3200" baseline="30000" dirty="0">
                <a:latin typeface="+mn-lt"/>
                <a:ea typeface="+mn-ea"/>
                <a:cs typeface="B Titr" panose="00000700000000000000" pitchFamily="2" charset="-78"/>
              </a:rPr>
              <a:t>b</a:t>
            </a:r>
            <a:r>
              <a:rPr lang="en-US" sz="3200" dirty="0">
                <a:latin typeface="+mn-lt"/>
                <a:ea typeface="+mn-ea"/>
                <a:cs typeface="B Titr" panose="00000700000000000000" pitchFamily="2" charset="-78"/>
              </a:rPr>
              <a:t> Faculty of food industries……..</a:t>
            </a:r>
            <a:endParaRPr 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5AE2A-B2DF-4E78-9F87-F8E78DE4069B}"/>
              </a:ext>
            </a:extLst>
          </p:cNvPr>
          <p:cNvSpPr txBox="1"/>
          <p:nvPr/>
        </p:nvSpPr>
        <p:spPr>
          <a:xfrm>
            <a:off x="4831800" y="544098"/>
            <a:ext cx="15554627" cy="2257221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lnSpc>
                <a:spcPct val="107000"/>
              </a:lnSpc>
              <a:spcAft>
                <a:spcPts val="562"/>
              </a:spcAft>
              <a:defRPr sz="253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Zar" panose="00000400000000000000" pitchFamily="2" charset="-78"/>
              </a:defRPr>
            </a:lvl1pPr>
          </a:lstStyle>
          <a:p>
            <a:pPr algn="ctr" rtl="0">
              <a:lnSpc>
                <a:spcPct val="150000"/>
              </a:lnSpc>
            </a:pPr>
            <a:r>
              <a:rPr lang="en-US" sz="5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en-US" sz="5000" b="1" baseline="30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sz="5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International and 29</a:t>
            </a:r>
            <a:r>
              <a:rPr lang="en-US" sz="5000" b="1" baseline="30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sz="5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National</a:t>
            </a:r>
            <a:br>
              <a:rPr lang="en-US" sz="5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Iranian Food Science and Technology Congress</a:t>
            </a:r>
            <a:endParaRPr lang="en-US" sz="5000" b="1" dirty="0">
              <a:solidFill>
                <a:schemeClr val="tx1"/>
              </a:solidFill>
              <a:effectLst/>
              <a:ea typeface="Lucida Sans Unicode" panose="020B0602030504020204" pitchFamily="34" charset="0"/>
              <a:cs typeface="B Mitra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2EFB00-94C4-4F5F-9979-9FE6E67BC10A}"/>
              </a:ext>
            </a:extLst>
          </p:cNvPr>
          <p:cNvSpPr txBox="1"/>
          <p:nvPr/>
        </p:nvSpPr>
        <p:spPr>
          <a:xfrm>
            <a:off x="4831801" y="3014777"/>
            <a:ext cx="15146216" cy="592726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562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2-3 May, 2023, Iranian Research Organization for Science and Technology, Tehran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C601F4EF-5371-493D-B3F7-A6533FD487D6}"/>
              </a:ext>
            </a:extLst>
          </p:cNvPr>
          <p:cNvSpPr/>
          <p:nvPr/>
        </p:nvSpPr>
        <p:spPr>
          <a:xfrm>
            <a:off x="12748960" y="8583942"/>
            <a:ext cx="12240000" cy="23537720"/>
          </a:xfrm>
          <a:prstGeom prst="roundRect">
            <a:avLst>
              <a:gd name="adj" fmla="val 4982"/>
            </a:avLst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4000" b="1" dirty="0">
                <a:solidFill>
                  <a:srgbClr val="FF6600"/>
                </a:solidFill>
                <a:cs typeface="B Titr" panose="00000700000000000000" pitchFamily="2" charset="-78"/>
              </a:rPr>
              <a:t>Results &amp; Discussion:</a:t>
            </a:r>
          </a:p>
          <a:p>
            <a:r>
              <a:rPr 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Text/Figure/Table</a:t>
            </a: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r>
              <a:rPr lang="en-US" sz="4000" b="1" dirty="0">
                <a:solidFill>
                  <a:srgbClr val="FF6600"/>
                </a:solidFill>
                <a:cs typeface="B Titr" panose="00000700000000000000" pitchFamily="2" charset="-78"/>
              </a:rPr>
              <a:t>Conclusions:</a:t>
            </a:r>
          </a:p>
          <a:p>
            <a:r>
              <a:rPr 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Text/Figure/Table</a:t>
            </a: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r>
              <a:rPr lang="en-US" sz="4000" b="1" dirty="0">
                <a:solidFill>
                  <a:srgbClr val="FF6600"/>
                </a:solidFill>
                <a:cs typeface="B Titr" panose="00000700000000000000" pitchFamily="2" charset="-78"/>
              </a:rPr>
              <a:t>References: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Text</a:t>
            </a: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BF745A45-504B-47FC-B677-022F8340F52A}"/>
              </a:ext>
            </a:extLst>
          </p:cNvPr>
          <p:cNvSpPr/>
          <p:nvPr/>
        </p:nvSpPr>
        <p:spPr>
          <a:xfrm>
            <a:off x="211016" y="8583942"/>
            <a:ext cx="12240000" cy="23537720"/>
          </a:xfrm>
          <a:prstGeom prst="roundRect">
            <a:avLst>
              <a:gd name="adj" fmla="val 5174"/>
            </a:avLst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4000" b="1" dirty="0">
                <a:solidFill>
                  <a:srgbClr val="FF6600"/>
                </a:solidFill>
                <a:cs typeface="B Titr" panose="00000700000000000000" pitchFamily="2" charset="-78"/>
              </a:rPr>
              <a:t>Abstract</a:t>
            </a:r>
            <a:r>
              <a:rPr lang="en-US" sz="3200" b="1" dirty="0">
                <a:solidFill>
                  <a:srgbClr val="FF6600"/>
                </a:solidFill>
                <a:cs typeface="B Titr" panose="00000700000000000000" pitchFamily="2" charset="-78"/>
              </a:rPr>
              <a:t>:</a:t>
            </a:r>
            <a:endParaRPr lang="fa-IR" sz="3200" b="1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Text</a:t>
            </a:r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l"/>
            <a:r>
              <a:rPr lang="en-US" sz="4000" b="1" dirty="0">
                <a:solidFill>
                  <a:srgbClr val="FF6600"/>
                </a:solidFill>
                <a:cs typeface="B Titr" panose="00000700000000000000" pitchFamily="2" charset="-78"/>
              </a:rPr>
              <a:t>Introduction: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Text</a:t>
            </a: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r>
              <a:rPr lang="en-US" sz="4000" b="1" dirty="0">
                <a:solidFill>
                  <a:srgbClr val="FF6600"/>
                </a:solidFill>
                <a:cs typeface="B Titr" panose="00000700000000000000" pitchFamily="2" charset="-78"/>
              </a:rPr>
              <a:t>Experimental</a:t>
            </a:r>
            <a:r>
              <a:rPr lang="en-US" sz="2800" b="1" dirty="0">
                <a:solidFill>
                  <a:srgbClr val="FF6600"/>
                </a:solidFill>
                <a:cs typeface="B Titr" panose="00000700000000000000" pitchFamily="2" charset="-78"/>
              </a:rPr>
              <a:t>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Text/Figure/Table</a:t>
            </a: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l"/>
            <a:endParaRPr lang="en-US" sz="40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6CDAF88-7E33-46D6-BAF5-F456EF779ED8}"/>
              </a:ext>
            </a:extLst>
          </p:cNvPr>
          <p:cNvSpPr/>
          <p:nvPr/>
        </p:nvSpPr>
        <p:spPr>
          <a:xfrm>
            <a:off x="21636786" y="644075"/>
            <a:ext cx="2796644" cy="2684916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Insert your institution's logo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EFCC1-1A0A-4B8D-B4F6-D448C6791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71" y="1626243"/>
            <a:ext cx="2160000" cy="21014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8D2AFD-6DC9-462D-BD90-BE1CE6532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41" y="247145"/>
            <a:ext cx="2160000" cy="18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</TotalTime>
  <Words>98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 Narrow</vt:lpstr>
      <vt:lpstr>Arial</vt:lpstr>
      <vt:lpstr>Calibri Light</vt:lpstr>
      <vt:lpstr>Office Theme</vt:lpstr>
      <vt:lpstr>Title ……..   Author Name a, Author Name  ⃰ b Corresponding Author E-mail : …………….   a Faculty of food industries…….  b Faculty of food industries……..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mmd</dc:creator>
  <cp:lastModifiedBy>mohsen Bahoosh</cp:lastModifiedBy>
  <cp:revision>46</cp:revision>
  <dcterms:created xsi:type="dcterms:W3CDTF">2021-07-19T08:35:11Z</dcterms:created>
  <dcterms:modified xsi:type="dcterms:W3CDTF">2023-04-08T12:32:12Z</dcterms:modified>
</cp:coreProperties>
</file>